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7/18/18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Onyekachi.umah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"/>
            <a:ext cx="10572000" cy="4420198"/>
          </a:xfrm>
        </p:spPr>
        <p:txBody>
          <a:bodyPr/>
          <a:lstStyle/>
          <a:p>
            <a:r>
              <a:rPr lang="en-US" sz="4800" dirty="0" smtClean="0"/>
              <a:t>“Nigerian Businesses and the Need for Corporate</a:t>
            </a:r>
            <a:r>
              <a:rPr lang="en-US" sz="4800" dirty="0"/>
              <a:t>, Copyrights, Trade Marks, </a:t>
            </a:r>
            <a:r>
              <a:rPr lang="en-US" sz="4800" dirty="0" smtClean="0"/>
              <a:t>Industrial Designs </a:t>
            </a:r>
            <a:r>
              <a:rPr lang="en-US" sz="4800" dirty="0"/>
              <a:t>and </a:t>
            </a:r>
            <a:r>
              <a:rPr lang="en-US" sz="4800" dirty="0" smtClean="0"/>
              <a:t>Patents Registrations.”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57715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ONYEKACHI UMAH, ESQ., LL.M, </a:t>
            </a:r>
            <a:r>
              <a:rPr lang="en-US" b="1" dirty="0" err="1" smtClean="0"/>
              <a:t>ACIArb</a:t>
            </a:r>
            <a:r>
              <a:rPr lang="en-US" b="1" dirty="0" smtClean="0"/>
              <a:t>(UK)</a:t>
            </a:r>
          </a:p>
          <a:p>
            <a:r>
              <a:rPr lang="en-US" dirty="0" smtClean="0">
                <a:hlinkClick r:id="rId2"/>
              </a:rPr>
              <a:t>Onyekachi.umah@gmail.com</a:t>
            </a:r>
            <a:r>
              <a:rPr lang="en-US" smtClean="0"/>
              <a:t>, </a:t>
            </a:r>
            <a:r>
              <a:rPr lang="en-US" smtClean="0"/>
              <a:t>08037665878</a:t>
            </a:r>
            <a:endParaRPr lang="en-US" dirty="0" smtClean="0"/>
          </a:p>
          <a:p>
            <a:r>
              <a:rPr lang="en-US" dirty="0" smtClean="0"/>
              <a:t>#</a:t>
            </a:r>
            <a:r>
              <a:rPr lang="en-US" dirty="0" err="1" smtClean="0"/>
              <a:t>SabiLawLectures</a:t>
            </a:r>
            <a:r>
              <a:rPr lang="en-US" dirty="0" smtClean="0"/>
              <a:t>, </a:t>
            </a:r>
            <a:r>
              <a:rPr lang="en-US" dirty="0"/>
              <a:t>#</a:t>
            </a:r>
            <a:r>
              <a:rPr lang="en-US" dirty="0" err="1" smtClean="0"/>
              <a:t>DailyLawTips</a:t>
            </a:r>
            <a:endParaRPr lang="en-US" dirty="0"/>
          </a:p>
          <a:p>
            <a:r>
              <a:rPr lang="en-US" dirty="0" err="1"/>
              <a:t>LearnNigerianLaws.com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616956" y="1"/>
            <a:ext cx="21452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sz="2000" b="1" dirty="0" smtClean="0"/>
          </a:p>
          <a:p>
            <a:pPr algn="r"/>
            <a:r>
              <a:rPr lang="en-US" sz="2000" b="1" dirty="0" smtClean="0"/>
              <a:t>The 7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Sabi</a:t>
            </a:r>
            <a:r>
              <a:rPr lang="en-US" sz="2000" b="1" dirty="0" smtClean="0"/>
              <a:t> Law</a:t>
            </a:r>
          </a:p>
          <a:p>
            <a:pPr algn="r"/>
            <a:r>
              <a:rPr lang="en-US" sz="2000" b="1" dirty="0" smtClean="0"/>
              <a:t>Lecture Series</a:t>
            </a:r>
          </a:p>
          <a:p>
            <a:pPr algn="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71247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5.Benefits </a:t>
            </a:r>
            <a:r>
              <a:rPr lang="en-US" dirty="0"/>
              <a:t>of Copyrights, Trade Marks, Designs and Patents </a:t>
            </a:r>
            <a:r>
              <a:rPr lang="en-US" dirty="0" smtClean="0"/>
              <a:t>Registrations.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Easy </a:t>
            </a:r>
            <a:r>
              <a:rPr lang="en-US" dirty="0"/>
              <a:t>branding and marketing </a:t>
            </a:r>
          </a:p>
          <a:p>
            <a:r>
              <a:rPr lang="en-US" dirty="0" smtClean="0"/>
              <a:t>Easy </a:t>
            </a:r>
            <a:r>
              <a:rPr lang="en-US" dirty="0"/>
              <a:t>Identification of business, products, services and </a:t>
            </a:r>
            <a:r>
              <a:rPr lang="en-US" dirty="0" smtClean="0"/>
              <a:t>system.</a:t>
            </a:r>
            <a:endParaRPr lang="en-US" dirty="0"/>
          </a:p>
          <a:p>
            <a:r>
              <a:rPr lang="en-US" dirty="0"/>
              <a:t>Exclusive ownership of brands, property and assets</a:t>
            </a:r>
          </a:p>
          <a:p>
            <a:r>
              <a:rPr lang="en-US" dirty="0" smtClean="0"/>
              <a:t>Outright transfer of ownership or part of it on registered rights. </a:t>
            </a:r>
          </a:p>
          <a:p>
            <a:r>
              <a:rPr lang="en-US" dirty="0" smtClean="0"/>
              <a:t>Lease of </a:t>
            </a:r>
            <a:r>
              <a:rPr lang="en-US" dirty="0"/>
              <a:t>ownership or part of it on registered </a:t>
            </a:r>
            <a:r>
              <a:rPr lang="en-US" dirty="0" smtClean="0"/>
              <a:t>rights.</a:t>
            </a:r>
          </a:p>
          <a:p>
            <a:r>
              <a:rPr lang="en-US" dirty="0" smtClean="0"/>
              <a:t>Stop and prosecution of  authorized users of registered rights.  </a:t>
            </a:r>
          </a:p>
          <a:p>
            <a:r>
              <a:rPr lang="en-US" dirty="0" smtClean="0"/>
              <a:t>Reduction of piracy and fake products and services.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4410" y="5722883"/>
            <a:ext cx="34756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The 7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err="1"/>
              <a:t>Sabi</a:t>
            </a:r>
            <a:r>
              <a:rPr lang="en-US" b="1" dirty="0"/>
              <a:t> Law</a:t>
            </a:r>
          </a:p>
          <a:p>
            <a:pPr algn="r"/>
            <a:r>
              <a:rPr lang="en-US" b="1" dirty="0"/>
              <a:t>Lecture </a:t>
            </a:r>
            <a:r>
              <a:rPr lang="en-US" b="1" dirty="0" smtClean="0"/>
              <a:t>Series.</a:t>
            </a:r>
            <a:endParaRPr lang="en-US" b="1" dirty="0"/>
          </a:p>
          <a:p>
            <a:pPr algn="r"/>
            <a:r>
              <a:rPr lang="en-US" b="1" dirty="0" err="1"/>
              <a:t>www.LearnNigerianLaws.com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35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6.Agencies For Corporate, </a:t>
            </a:r>
            <a:r>
              <a:rPr lang="en-US" dirty="0"/>
              <a:t>Copyrights, Trade Marks, Designs and Patents</a:t>
            </a:r>
            <a:r>
              <a:rPr lang="en-US" dirty="0" smtClean="0"/>
              <a:t> Reg.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Corporate Affairs Commission (CAC): Regulation and Registration for Business names and Companies.</a:t>
            </a:r>
          </a:p>
          <a:p>
            <a:r>
              <a:rPr lang="en-US" dirty="0" smtClean="0"/>
              <a:t>Nigerian Copyright Commission (NCC): Regulation </a:t>
            </a:r>
            <a:r>
              <a:rPr lang="en-US" smtClean="0"/>
              <a:t>and registration of notice of </a:t>
            </a:r>
            <a:r>
              <a:rPr lang="en-US" dirty="0" smtClean="0"/>
              <a:t>copyrights. </a:t>
            </a:r>
          </a:p>
          <a:p>
            <a:r>
              <a:rPr lang="en-US" dirty="0" smtClean="0"/>
              <a:t>Registry of Co-operative Societies in Local Government Areas and Area Councils: Regulation and Registration of Primary and Secondary Co-Operative Societies. </a:t>
            </a:r>
          </a:p>
          <a:p>
            <a:r>
              <a:rPr lang="en-US" dirty="0" smtClean="0"/>
              <a:t>Registry at the Federal Ministry of Industry, Trade and Investment: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Regulation and registration of Patents, Industrial Designs and Trade Marks.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29281" y="5858798"/>
            <a:ext cx="3879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The 7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err="1"/>
              <a:t>Sabi</a:t>
            </a:r>
            <a:r>
              <a:rPr lang="en-US" b="1" dirty="0"/>
              <a:t> Law</a:t>
            </a:r>
          </a:p>
          <a:p>
            <a:pPr algn="r"/>
            <a:r>
              <a:rPr lang="en-US" b="1" dirty="0"/>
              <a:t>Lecture </a:t>
            </a:r>
            <a:r>
              <a:rPr lang="en-US" b="1" dirty="0" smtClean="0"/>
              <a:t>Series.</a:t>
            </a:r>
            <a:endParaRPr lang="en-US" b="1" dirty="0"/>
          </a:p>
          <a:p>
            <a:pPr algn="r"/>
            <a:r>
              <a:rPr lang="en-US" b="1" dirty="0" err="1"/>
              <a:t>www.LearnNigerianLaws.com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7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Conclusion: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and protect your businesses, brands, ideas, works, writings, discoveries and inventions, today! They are the zillions of tomorrow.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22880" y="5738648"/>
            <a:ext cx="34756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The 7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err="1"/>
              <a:t>Sabi</a:t>
            </a:r>
            <a:r>
              <a:rPr lang="en-US" b="1" dirty="0"/>
              <a:t> Law</a:t>
            </a:r>
          </a:p>
          <a:p>
            <a:pPr algn="r"/>
            <a:r>
              <a:rPr lang="en-US" b="1" dirty="0"/>
              <a:t>Lecture </a:t>
            </a:r>
            <a:r>
              <a:rPr lang="en-US" b="1" dirty="0" smtClean="0"/>
              <a:t>Series.</a:t>
            </a:r>
            <a:endParaRPr lang="en-US" b="1" dirty="0"/>
          </a:p>
          <a:p>
            <a:pPr algn="r"/>
            <a:r>
              <a:rPr lang="en-US" b="1" dirty="0" err="1"/>
              <a:t>www.LearnNigerianLaws.com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54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4300" y="567559"/>
            <a:ext cx="34756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The 7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err="1"/>
              <a:t>Sabi</a:t>
            </a:r>
            <a:r>
              <a:rPr lang="en-US" b="1" dirty="0"/>
              <a:t> Law</a:t>
            </a:r>
          </a:p>
          <a:p>
            <a:pPr algn="r"/>
            <a:r>
              <a:rPr lang="en-US" b="1" dirty="0"/>
              <a:t>Lecture Series</a:t>
            </a:r>
          </a:p>
          <a:p>
            <a:pPr algn="r"/>
            <a:r>
              <a:rPr lang="en-US" b="1" dirty="0" err="1"/>
              <a:t>www.LearnNigerianLaws.com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25" y="1758951"/>
            <a:ext cx="4762500" cy="356235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2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04" y="298943"/>
            <a:ext cx="6321425" cy="6323012"/>
          </a:xfrm>
        </p:spPr>
      </p:pic>
    </p:spTree>
    <p:extLst>
      <p:ext uri="{BB962C8B-B14F-4D97-AF65-F5344CB8AC3E}">
        <p14:creationId xmlns:p14="http://schemas.microsoft.com/office/powerpoint/2010/main" val="59396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Profile of </a:t>
            </a:r>
            <a:r>
              <a:rPr lang="en-US" dirty="0" err="1" smtClean="0"/>
              <a:t>Onyekachi</a:t>
            </a:r>
            <a:r>
              <a:rPr lang="en-US" dirty="0" smtClean="0"/>
              <a:t> </a:t>
            </a:r>
            <a:r>
              <a:rPr lang="en-US" dirty="0" err="1" smtClean="0"/>
              <a:t>Umah</a:t>
            </a:r>
            <a:endParaRPr lang="en-US" dirty="0" smtClean="0"/>
          </a:p>
          <a:p>
            <a:r>
              <a:rPr lang="en-US" dirty="0" smtClean="0"/>
              <a:t>Forms of Business in Nigeria</a:t>
            </a:r>
          </a:p>
          <a:p>
            <a:r>
              <a:rPr lang="en-US" dirty="0" smtClean="0"/>
              <a:t>Corporate Registration of Businesses in Nigeria</a:t>
            </a:r>
          </a:p>
          <a:p>
            <a:r>
              <a:rPr lang="en-US" dirty="0" smtClean="0"/>
              <a:t>Benefits of </a:t>
            </a:r>
            <a:r>
              <a:rPr lang="en-US" dirty="0"/>
              <a:t>Corporate Registration of Businesses in </a:t>
            </a:r>
            <a:r>
              <a:rPr lang="en-US" dirty="0" smtClean="0"/>
              <a:t>Nigeria</a:t>
            </a:r>
          </a:p>
          <a:p>
            <a:r>
              <a:rPr lang="en-US" dirty="0" smtClean="0"/>
              <a:t>Registration of </a:t>
            </a:r>
            <a:r>
              <a:rPr lang="en-US" dirty="0"/>
              <a:t>Copyrights, Trade Marks, Designs and </a:t>
            </a:r>
            <a:r>
              <a:rPr lang="en-US" dirty="0" smtClean="0"/>
              <a:t>Patents of Businesses</a:t>
            </a:r>
          </a:p>
          <a:p>
            <a:r>
              <a:rPr lang="en-US" dirty="0" smtClean="0"/>
              <a:t>Benefits of </a:t>
            </a:r>
            <a:r>
              <a:rPr lang="en-US" dirty="0"/>
              <a:t>Copyrights, Trade Marks, Designs and </a:t>
            </a:r>
            <a:r>
              <a:rPr lang="en-US" dirty="0" smtClean="0"/>
              <a:t>Patents Registration.</a:t>
            </a:r>
          </a:p>
          <a:p>
            <a:r>
              <a:rPr lang="en-US" dirty="0"/>
              <a:t>Agencies For Corporate, Copyrights, Trade Marks, Designs and Patents </a:t>
            </a:r>
            <a:r>
              <a:rPr lang="en-US" dirty="0" smtClean="0"/>
              <a:t>Registration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01707" y="5858798"/>
            <a:ext cx="34756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The 7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err="1"/>
              <a:t>Sabi</a:t>
            </a:r>
            <a:r>
              <a:rPr lang="en-US" b="1" dirty="0"/>
              <a:t> Law</a:t>
            </a:r>
          </a:p>
          <a:p>
            <a:pPr algn="r"/>
            <a:r>
              <a:rPr lang="en-US" b="1" dirty="0"/>
              <a:t>Lecture </a:t>
            </a:r>
            <a:r>
              <a:rPr lang="en-US" b="1" dirty="0" smtClean="0"/>
              <a:t>Series.</a:t>
            </a:r>
            <a:endParaRPr lang="en-US" b="1" dirty="0"/>
          </a:p>
          <a:p>
            <a:pPr algn="r"/>
            <a:r>
              <a:rPr lang="en-US" b="1" dirty="0" err="1"/>
              <a:t>www.LearnNigerianLaws.com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88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OF ONYEKACHI </a:t>
            </a:r>
            <a:r>
              <a:rPr lang="en-US" dirty="0" smtClean="0"/>
              <a:t>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/>
              <a:t>Onyekachi</a:t>
            </a:r>
            <a:r>
              <a:rPr lang="en-GB" dirty="0"/>
              <a:t> </a:t>
            </a:r>
            <a:r>
              <a:rPr lang="en-GB" dirty="0" err="1"/>
              <a:t>Umah</a:t>
            </a:r>
            <a:r>
              <a:rPr lang="en-GB" dirty="0"/>
              <a:t> is a husband and </a:t>
            </a:r>
            <a:r>
              <a:rPr lang="en-GB" dirty="0" smtClean="0"/>
              <a:t>private </a:t>
            </a:r>
            <a:r>
              <a:rPr lang="en-GB" dirty="0"/>
              <a:t>legal practitioner with amazing experience in intellectual property, transaction and regulation advisory, corporate, commercial and investment law and energy law as well as litigation and arbitration arising from them. </a:t>
            </a:r>
            <a:endParaRPr lang="en-GB" dirty="0" smtClean="0"/>
          </a:p>
          <a:p>
            <a:r>
              <a:rPr lang="en-GB" dirty="0" smtClean="0"/>
              <a:t>He </a:t>
            </a:r>
            <a:r>
              <a:rPr lang="en-GB" dirty="0"/>
              <a:t>is a certified arbitrator both in Nigeria and the United Kingdom. </a:t>
            </a:r>
            <a:endParaRPr lang="en-GB" dirty="0" smtClean="0"/>
          </a:p>
          <a:p>
            <a:r>
              <a:rPr lang="en-GB" dirty="0" smtClean="0"/>
              <a:t>Among </a:t>
            </a:r>
            <a:r>
              <a:rPr lang="en-GB" dirty="0"/>
              <a:t>other, he has a certificate in Law of Contract from a program of Harvard University, a certificate in International Environmental Negotiation from United Nations Institute for Training and Research, Geneva and recently, a certificate in Conflict Management from United States Institute of Peace, Washington, D.C. </a:t>
            </a:r>
            <a:endParaRPr lang="en-GB" dirty="0" smtClean="0"/>
          </a:p>
          <a:p>
            <a:r>
              <a:rPr lang="en-GB" dirty="0" smtClean="0"/>
              <a:t>He </a:t>
            </a:r>
            <a:r>
              <a:rPr lang="en-GB" dirty="0"/>
              <a:t>also holds a master of laws degree from University of Jos. </a:t>
            </a:r>
          </a:p>
          <a:p>
            <a:r>
              <a:rPr lang="en-GB" dirty="0" smtClean="0"/>
              <a:t>He is the managing partner of a leading law firm; </a:t>
            </a:r>
            <a:r>
              <a:rPr lang="en-GB" dirty="0" err="1" smtClean="0"/>
              <a:t>Bezaleel</a:t>
            </a:r>
            <a:r>
              <a:rPr lang="en-GB" dirty="0" smtClean="0"/>
              <a:t> Chambers International. </a:t>
            </a:r>
          </a:p>
          <a:p>
            <a:r>
              <a:rPr lang="en-GB" dirty="0" smtClean="0"/>
              <a:t>He </a:t>
            </a:r>
            <a:r>
              <a:rPr lang="en-GB" dirty="0"/>
              <a:t>is the founder and President of a free law awareness platform known as </a:t>
            </a:r>
            <a:r>
              <a:rPr lang="en-GB" dirty="0" err="1"/>
              <a:t>LearnNigerianLaws.com</a:t>
            </a:r>
            <a:r>
              <a:rPr lang="en-GB" dirty="0"/>
              <a:t> that delivers lectures, essays and free daily law tips across Nigeria. </a:t>
            </a:r>
            <a:endParaRPr lang="en-GB" dirty="0" smtClean="0"/>
          </a:p>
          <a:p>
            <a:r>
              <a:rPr lang="en-GB" dirty="0" smtClean="0"/>
              <a:t>He </a:t>
            </a:r>
            <a:r>
              <a:rPr lang="en-GB" dirty="0"/>
              <a:t>is the convener of the </a:t>
            </a:r>
            <a:r>
              <a:rPr lang="en-GB" dirty="0" err="1"/>
              <a:t>Sabi</a:t>
            </a:r>
            <a:r>
              <a:rPr lang="en-GB" dirty="0"/>
              <a:t> Law Lecture Series, travelling around Nigeria delivering free law awareness lectures. </a:t>
            </a:r>
            <a:endParaRPr lang="en-GB" dirty="0" smtClean="0"/>
          </a:p>
          <a:p>
            <a:r>
              <a:rPr lang="en-GB" dirty="0" smtClean="0"/>
              <a:t>He </a:t>
            </a:r>
            <a:r>
              <a:rPr lang="en-GB" dirty="0"/>
              <a:t>has written over fifty articles on law with a desire to enlighten the public. He is the Assistant Secretary of Nigerian Bar Association, Capital Bar, Abuja. </a:t>
            </a:r>
          </a:p>
        </p:txBody>
      </p:sp>
    </p:spTree>
    <p:extLst>
      <p:ext uri="{BB962C8B-B14F-4D97-AF65-F5344CB8AC3E}">
        <p14:creationId xmlns:p14="http://schemas.microsoft.com/office/powerpoint/2010/main" val="99165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Forms of Businesses In </a:t>
            </a:r>
            <a:r>
              <a:rPr lang="en-US" dirty="0"/>
              <a:t>N</a:t>
            </a:r>
            <a:r>
              <a:rPr lang="en-US" dirty="0" smtClean="0"/>
              <a:t>igeria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Sole Proprietorship </a:t>
            </a:r>
          </a:p>
          <a:p>
            <a:r>
              <a:rPr lang="en-US" dirty="0" smtClean="0"/>
              <a:t>Partnership </a:t>
            </a:r>
          </a:p>
          <a:p>
            <a:r>
              <a:rPr lang="en-US" dirty="0" smtClean="0"/>
              <a:t>Business Name</a:t>
            </a:r>
          </a:p>
          <a:p>
            <a:r>
              <a:rPr lang="en-US" dirty="0" smtClean="0"/>
              <a:t>Co-operative Societies </a:t>
            </a:r>
          </a:p>
          <a:p>
            <a:r>
              <a:rPr lang="en-US" dirty="0" smtClean="0"/>
              <a:t>Company </a:t>
            </a:r>
          </a:p>
          <a:p>
            <a:r>
              <a:rPr lang="en-US" dirty="0" smtClean="0"/>
              <a:t>Group of Companies </a:t>
            </a:r>
          </a:p>
          <a:p>
            <a:r>
              <a:rPr lang="en-US" dirty="0" smtClean="0"/>
              <a:t>Joint Ventures </a:t>
            </a:r>
          </a:p>
          <a:p>
            <a:r>
              <a:rPr lang="en-US" dirty="0" smtClean="0"/>
              <a:t>Informal sector; Unregistered Businesses and businesses of Religious Agencies.  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55860" y="5620166"/>
            <a:ext cx="3879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The 7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err="1"/>
              <a:t>Sabi</a:t>
            </a:r>
            <a:r>
              <a:rPr lang="en-US" b="1" dirty="0"/>
              <a:t> Law</a:t>
            </a:r>
          </a:p>
          <a:p>
            <a:pPr algn="r"/>
            <a:r>
              <a:rPr lang="en-US" b="1" dirty="0"/>
              <a:t>Lecture </a:t>
            </a:r>
            <a:r>
              <a:rPr lang="en-US" b="1" dirty="0" smtClean="0"/>
              <a:t>Series.</a:t>
            </a:r>
            <a:endParaRPr lang="en-US" b="1" dirty="0"/>
          </a:p>
          <a:p>
            <a:pPr algn="r"/>
            <a:r>
              <a:rPr lang="en-US" b="1" dirty="0" err="1"/>
              <a:t>www.LearnNigerianLaws.com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Corporate Registration of Businesses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Business Name by Corporate Affairs Commission: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Sole Proprietorships, Firms, Partnerships and small-scale businesses.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Companies by Corporate Affairs Commission: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Private Limited, Public Limited, Unlimited, Group of Companies.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Registry of Co-Operative Societies in Local Government Authority/Area Councils: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Primary and Secondary Corporative Societies.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97750" y="5657671"/>
            <a:ext cx="3879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The 7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err="1"/>
              <a:t>Sabi</a:t>
            </a:r>
            <a:r>
              <a:rPr lang="en-US" b="1" dirty="0"/>
              <a:t> Law</a:t>
            </a:r>
          </a:p>
          <a:p>
            <a:pPr algn="r"/>
            <a:r>
              <a:rPr lang="en-US" b="1" dirty="0"/>
              <a:t>Lecture </a:t>
            </a:r>
            <a:r>
              <a:rPr lang="en-US" b="1" dirty="0" smtClean="0"/>
              <a:t>Series.</a:t>
            </a:r>
            <a:endParaRPr lang="en-US" b="1" dirty="0"/>
          </a:p>
          <a:p>
            <a:pPr algn="r"/>
            <a:r>
              <a:rPr lang="en-US" b="1" dirty="0" err="1"/>
              <a:t>www.LearnNigerianLaws.com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1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Benefits of Corporate </a:t>
            </a:r>
            <a:r>
              <a:rPr lang="en-US" dirty="0"/>
              <a:t>R</a:t>
            </a:r>
            <a:r>
              <a:rPr lang="en-US" dirty="0" smtClean="0"/>
              <a:t>egistration of Businesses.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Creation of legal being (to sue &amp; be sued)</a:t>
            </a:r>
          </a:p>
          <a:p>
            <a:r>
              <a:rPr lang="en-US" dirty="0" smtClean="0"/>
              <a:t>Limitation of Liabilities/Risks</a:t>
            </a:r>
          </a:p>
          <a:p>
            <a:r>
              <a:rPr lang="en-US" dirty="0" smtClean="0"/>
              <a:t>Tax avoidance and holidays </a:t>
            </a:r>
          </a:p>
          <a:p>
            <a:r>
              <a:rPr lang="en-US" dirty="0" smtClean="0"/>
              <a:t>Continuity and institutionalization</a:t>
            </a:r>
          </a:p>
          <a:p>
            <a:r>
              <a:rPr lang="en-US" dirty="0" smtClean="0"/>
              <a:t>Entrance to stock market  and International Trade  </a:t>
            </a:r>
          </a:p>
          <a:p>
            <a:r>
              <a:rPr lang="en-US" dirty="0" smtClean="0"/>
              <a:t>Easy Identification of business, products, services and system</a:t>
            </a:r>
          </a:p>
          <a:p>
            <a:r>
              <a:rPr lang="en-US" dirty="0" smtClean="0"/>
              <a:t>Exclusive ownership of brands, property and assets</a:t>
            </a:r>
          </a:p>
          <a:p>
            <a:r>
              <a:rPr lang="en-US" dirty="0" smtClean="0"/>
              <a:t>Access to formal sector; bank, import, export and government interventions.</a:t>
            </a:r>
          </a:p>
          <a:p>
            <a:r>
              <a:rPr lang="en-US" dirty="0" smtClean="0"/>
              <a:t>Ability to bid and execute government contracts</a:t>
            </a:r>
          </a:p>
          <a:p>
            <a:r>
              <a:rPr lang="en-US" dirty="0" smtClean="0"/>
              <a:t>Ability to partner with other businesses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34687" y="5657671"/>
            <a:ext cx="3879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The 7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err="1"/>
              <a:t>Sabi</a:t>
            </a:r>
            <a:r>
              <a:rPr lang="en-US" b="1" dirty="0"/>
              <a:t> Law</a:t>
            </a:r>
          </a:p>
          <a:p>
            <a:pPr algn="r"/>
            <a:r>
              <a:rPr lang="en-US" b="1" dirty="0"/>
              <a:t>Lecture </a:t>
            </a:r>
            <a:r>
              <a:rPr lang="en-US" b="1" dirty="0" smtClean="0"/>
              <a:t>Series.</a:t>
            </a:r>
            <a:endParaRPr lang="en-US" b="1" dirty="0"/>
          </a:p>
          <a:p>
            <a:pPr algn="r"/>
            <a:r>
              <a:rPr lang="en-US" b="1" dirty="0" err="1"/>
              <a:t>www.LearnNigerianLaws.com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45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Registration of Copyrights, </a:t>
            </a:r>
            <a:r>
              <a:rPr lang="en-US" dirty="0"/>
              <a:t>Trade </a:t>
            </a:r>
            <a:r>
              <a:rPr lang="en-US" dirty="0" smtClean="0"/>
              <a:t>Marks, Designs and Patents of Businesses.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Copyrights:</a:t>
            </a:r>
          </a:p>
          <a:p>
            <a:pPr marL="0" indent="0">
              <a:buNone/>
            </a:pPr>
            <a:r>
              <a:rPr lang="en-US" dirty="0"/>
              <a:t>Ownership, Use &amp; Transfer of </a:t>
            </a:r>
            <a:r>
              <a:rPr lang="en-US" dirty="0" smtClean="0"/>
              <a:t>literary works, musical works, </a:t>
            </a:r>
            <a:r>
              <a:rPr lang="en-US" dirty="0"/>
              <a:t>artistic </a:t>
            </a:r>
            <a:r>
              <a:rPr lang="en-US" dirty="0" smtClean="0"/>
              <a:t>works, cinematograph works, sound recording and broadcasts of businesses. Natural registration and deliberate notification. </a:t>
            </a:r>
          </a:p>
          <a:p>
            <a:pPr marL="0" indent="0">
              <a:buNone/>
            </a:pPr>
            <a:r>
              <a:rPr lang="en-US" dirty="0" smtClean="0"/>
              <a:t>Lasts for 70 years for literary, musical and artistic works apart from photos, </a:t>
            </a:r>
          </a:p>
          <a:p>
            <a:pPr marL="0" indent="0">
              <a:buNone/>
            </a:pPr>
            <a:r>
              <a:rPr lang="en-US" dirty="0" smtClean="0"/>
              <a:t>Then, lasts for 50 years for cinematograph films, photographs, sound recordings and broadcasts.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5047" y="5858798"/>
            <a:ext cx="3879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The 7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err="1"/>
              <a:t>Sabi</a:t>
            </a:r>
            <a:r>
              <a:rPr lang="en-US" b="1" dirty="0"/>
              <a:t> Law</a:t>
            </a:r>
          </a:p>
          <a:p>
            <a:pPr algn="r"/>
            <a:r>
              <a:rPr lang="en-US" b="1" dirty="0"/>
              <a:t>Lecture </a:t>
            </a:r>
            <a:r>
              <a:rPr lang="en-US" b="1" dirty="0" smtClean="0"/>
              <a:t>Series.</a:t>
            </a:r>
            <a:endParaRPr lang="en-US" b="1" dirty="0"/>
          </a:p>
          <a:p>
            <a:pPr algn="r"/>
            <a:r>
              <a:rPr lang="en-US" b="1" dirty="0" err="1"/>
              <a:t>www.LearnNigerianLaws.com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8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of Copyrights, Trade Marks, Designs and Patents of Businesses</a:t>
            </a:r>
            <a:r>
              <a:rPr lang="en-US" dirty="0" smtClean="0"/>
              <a:t>. 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Trade Marks: </a:t>
            </a:r>
          </a:p>
          <a:p>
            <a:pPr marL="0" indent="0">
              <a:buNone/>
            </a:pPr>
            <a:r>
              <a:rPr lang="en-US" dirty="0"/>
              <a:t>Ownership, Use &amp; Transfer of distinctive names, words, </a:t>
            </a:r>
            <a:r>
              <a:rPr lang="en-US" dirty="0" err="1"/>
              <a:t>colours</a:t>
            </a:r>
            <a:r>
              <a:rPr lang="en-US" dirty="0"/>
              <a:t>, logos, crests, flags, badges, symbols, pictures, shapes, signs, patterns, formations, processes, drawings or combination of all or some of the above elements of businesses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Registration lasts for 7 years after registration. </a:t>
            </a:r>
          </a:p>
          <a:p>
            <a:pPr marL="0" indent="0">
              <a:buNone/>
            </a:pPr>
            <a:r>
              <a:rPr lang="en-US" dirty="0" smtClean="0"/>
              <a:t>Subsequently, lasts for terms 14 years after each renewal.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64769" y="5722883"/>
            <a:ext cx="34756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The 7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err="1"/>
              <a:t>Sabi</a:t>
            </a:r>
            <a:r>
              <a:rPr lang="en-US" b="1" dirty="0"/>
              <a:t> Law</a:t>
            </a:r>
          </a:p>
          <a:p>
            <a:pPr algn="r"/>
            <a:r>
              <a:rPr lang="en-US" b="1" dirty="0"/>
              <a:t>Lecture </a:t>
            </a:r>
            <a:r>
              <a:rPr lang="en-US" b="1" dirty="0" smtClean="0"/>
              <a:t>Series.</a:t>
            </a:r>
            <a:endParaRPr lang="en-US" b="1" dirty="0"/>
          </a:p>
          <a:p>
            <a:pPr algn="r"/>
            <a:r>
              <a:rPr lang="en-US" b="1" dirty="0" err="1"/>
              <a:t>www.LearnNigerianLaws.com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9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of Copyrights, Trade Marks, Designs and Patents of </a:t>
            </a:r>
            <a:r>
              <a:rPr lang="en-US" dirty="0" smtClean="0"/>
              <a:t>Businesses. 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Industrial Designs: </a:t>
            </a:r>
          </a:p>
          <a:p>
            <a:pPr marL="0" indent="0">
              <a:buNone/>
            </a:pPr>
            <a:r>
              <a:rPr lang="en-US" dirty="0"/>
              <a:t>Ownership, Use &amp; Transfer of any new combination of lines or </a:t>
            </a:r>
            <a:r>
              <a:rPr lang="en-US" dirty="0" err="1"/>
              <a:t>colours</a:t>
            </a:r>
            <a:r>
              <a:rPr lang="en-US" dirty="0"/>
              <a:t> or both, and any three-dimensional form, intended to be used as a model/pattern to be multiplied by industrial </a:t>
            </a:r>
            <a:r>
              <a:rPr lang="en-US" dirty="0" smtClean="0"/>
              <a:t>process</a:t>
            </a:r>
            <a:r>
              <a:rPr lang="en-US" dirty="0"/>
              <a:t>. </a:t>
            </a:r>
            <a:r>
              <a:rPr lang="en-US" dirty="0" smtClean="0"/>
              <a:t>Certificate lasts for 5 years and upon renewal another term of 10 years. </a:t>
            </a:r>
          </a:p>
          <a:p>
            <a:r>
              <a:rPr lang="en-US" dirty="0" smtClean="0"/>
              <a:t>Patents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Ownership, Use &amp; Transfer of new Inventions, discoveries, products and processes</a:t>
            </a:r>
            <a:r>
              <a:rPr lang="en-US" dirty="0" smtClean="0"/>
              <a:t>. Registration lasts for 20 years without an option of renewal.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3238" y="5858798"/>
            <a:ext cx="34756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The 7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err="1"/>
              <a:t>Sabi</a:t>
            </a:r>
            <a:r>
              <a:rPr lang="en-US" b="1" dirty="0"/>
              <a:t> Law</a:t>
            </a:r>
          </a:p>
          <a:p>
            <a:pPr algn="r"/>
            <a:r>
              <a:rPr lang="en-US" b="1" dirty="0"/>
              <a:t>Lecture </a:t>
            </a:r>
            <a:r>
              <a:rPr lang="en-US" b="1" dirty="0" smtClean="0"/>
              <a:t>Series.</a:t>
            </a:r>
            <a:endParaRPr lang="en-US" b="1" dirty="0"/>
          </a:p>
          <a:p>
            <a:pPr algn="r"/>
            <a:r>
              <a:rPr lang="en-US" b="1" dirty="0" err="1"/>
              <a:t>www.LearnNigerianLaws.com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25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14</TotalTime>
  <Words>1044</Words>
  <Application>Microsoft Macintosh PowerPoint</Application>
  <PresentationFormat>Widescreen</PresentationFormat>
  <Paragraphs>127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Quotable</vt:lpstr>
      <vt:lpstr>“Nigerian Businesses and the Need for Corporate, Copyrights, Trade Marks, Industrial Designs and Patents Registrations.” </vt:lpstr>
      <vt:lpstr>Contents: </vt:lpstr>
      <vt:lpstr>PROFILE OF ONYEKACHI UMAH</vt:lpstr>
      <vt:lpstr>1. Forms of Businesses In Nigeria </vt:lpstr>
      <vt:lpstr>2. Corporate Registration of Businesses </vt:lpstr>
      <vt:lpstr>3. Benefits of Corporate Registration of Businesses.  </vt:lpstr>
      <vt:lpstr>4. Registration of Copyrights, Trade Marks, Designs and Patents of Businesses. </vt:lpstr>
      <vt:lpstr>Registration of Copyrights, Trade Marks, Designs and Patents of Businesses. CONTD</vt:lpstr>
      <vt:lpstr>Registration of Copyrights, Trade Marks, Designs and Patents of Businesses. CONTD</vt:lpstr>
      <vt:lpstr>5.Benefits of Copyrights, Trade Marks, Designs and Patents Registrations.</vt:lpstr>
      <vt:lpstr>6.Agencies For Corporate, Copyrights, Trade Marks, Designs and Patents Reg.</vt:lpstr>
      <vt:lpstr>7. Conclusion: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“Nigerian Businesses and the Need for Corporate, Copyrights, Trade Marks, Industrial Designs and Patents Registrations.” </dc:title>
  <dc:creator>ONYEKACHI Umah</dc:creator>
  <cp:lastModifiedBy>ONYEKACHI Umah</cp:lastModifiedBy>
  <cp:revision>4</cp:revision>
  <dcterms:created xsi:type="dcterms:W3CDTF">2018-07-18T20:47:08Z</dcterms:created>
  <dcterms:modified xsi:type="dcterms:W3CDTF">2018-07-18T21:26:59Z</dcterms:modified>
</cp:coreProperties>
</file>