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88" r:id="rId6"/>
    <p:sldId id="291" r:id="rId7"/>
    <p:sldId id="279" r:id="rId8"/>
    <p:sldId id="262" r:id="rId9"/>
    <p:sldId id="264" r:id="rId10"/>
    <p:sldId id="267" r:id="rId11"/>
    <p:sldId id="289" r:id="rId12"/>
    <p:sldId id="280" r:id="rId13"/>
    <p:sldId id="263" r:id="rId14"/>
    <p:sldId id="269" r:id="rId15"/>
    <p:sldId id="294" r:id="rId16"/>
    <p:sldId id="296" r:id="rId17"/>
    <p:sldId id="295" r:id="rId18"/>
    <p:sldId id="293" r:id="rId19"/>
    <p:sldId id="292" r:id="rId20"/>
    <p:sldId id="297" r:id="rId21"/>
    <p:sldId id="299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90" d="100"/>
          <a:sy n="90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3901-2212-D644-9C16-C2E9D67EBF1C}" type="datetimeFigureOut">
              <a:rPr lang="en-US" smtClean="0"/>
              <a:t>7/6/26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CEC8-8DF1-C345-BECB-0220C9F56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6CEC8-8DF1-C345-BECB-0220C9F56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BF8F-E9ED-E547-87E8-B6FE3C05D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B91F-8A17-D545-A4D3-87313A149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7D1F-DA0D-7C45-AA2A-6FFE9D2B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E335-5734-B540-B182-67458D17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D3B6-FA3C-CF4C-9768-49063303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11A6-40BD-3B4B-A90E-F33E2000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46F4C-A02F-7240-93BB-E6BC7697F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8DD5-9487-8A4F-BDF9-EAEC4E37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68625-644B-7B4E-A9E6-3C77333B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D5374-2593-A446-BC07-8B231732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A9E741-FBC8-D247-AD46-131CC6DC3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5E02C-0795-6E4E-AAE2-845EC16E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E488-38E9-1648-B9CC-3A126DD0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AAAB-6D5A-C747-B812-22CEF549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4D622-A418-D44B-8821-4EAD5E14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46B8-F1D0-8041-9B31-95C76224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27CBE-ED1F-5041-9220-4A29CA59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AD9A-523A-4D46-ABE3-F1B25CB9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E3D5F-4FC9-7047-BCE0-8154C9B8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6DBE-A633-E24B-9D2D-322F29F8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2067-B747-EF43-AD6F-57155E36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1FFD8-9D0E-834A-9A11-D76C6F48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E291E-2537-C24D-9F4B-95C7508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C955-06FD-1E4D-B739-B7BC2217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53AE-A012-C249-A552-9968B066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BD05-5EBE-A94D-B499-DF6D5B8E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C904-E0F0-7A46-86CE-A7CC6D61D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2089-C3EF-974C-8FF6-98633ECD6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74EEB-728A-134A-893D-D169B9D5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079CA-95F6-1F40-8A13-DA7CBE6F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785F5-E08A-C847-B5EF-B09DF542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BDB0-8FC7-CC46-B4D7-7EF3E8E6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71440-B741-5144-8031-63240D4F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A036B-98D7-1245-B6AF-B1E974AE6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E1B31-7092-BD43-8126-ED4A0860E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A8C48-4563-884B-B933-275C46F5A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71523-7537-2748-9B0F-4F754D9C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0C8CD-DF49-EB40-8885-5A8B3E32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CAC5-8733-0540-BA15-20E5A78A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404B-57A6-E340-ABB8-C0DB1B8D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4BB80-B56F-3245-AD68-8C8702D5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187DD-002F-6E41-8CB1-D08EB91D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350B4-4BB3-BC4B-A9DC-3E5CFF3C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D1CF6-B0BC-184A-B5CD-9946F48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1CA87-7C05-0148-B3DA-5D183A05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F45E-8259-3440-9D68-0E97BFCC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72A3-9E68-204D-A150-8BDB82D2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61DD-70B0-4E40-BA15-31C6FB0B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A03D3-90D8-CD47-BC73-155D043B9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0CE0E-A7B6-F94B-B145-2897E753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00817-BD22-4A49-8B36-D6E8C5FE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17B53-93F6-0140-88D4-D0C0B031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75AD-6BC4-6F46-8F6B-CFB715B4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0D5B4-F9CA-144F-9C30-0D976FF6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D2C61-27CF-6A4C-BD39-88FB8E47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B9CDA-1DBC-794F-A451-B35A124F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BF46D-BA11-1848-BDF3-76463B42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E3FDC-609D-964D-A9E4-DD2AE386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823E6-5631-934B-9F9A-658DCA36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E9EA-BBD3-AF41-8799-70CABF107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29E3-71F3-2941-867D-EBF220C32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516A-2A38-ED4A-96D0-9E5E54D5CC31}" type="datetimeFigureOut">
              <a:rPr lang="en-US" smtClean="0"/>
              <a:t>7/6/26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50DA-9AF3-D14A-8639-5BAD5D9EA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4507-98AB-8642-B0D0-FFD3BD113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0083-A1E0-EF45-A8F1-DD3825BB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y.sabilaw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bilaw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y.sabilaw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bilaw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y.sabilaw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://www.sabilaw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2F57-6C29-CD40-9BEF-113C876A5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08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0000"/>
                </a:solidFill>
              </a:rPr>
              <a:t>Introduction to International Arbitration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700" b="1" dirty="0"/>
              <a:t>A Public Lecture Delivered at the Faculty of Law, </a:t>
            </a:r>
            <a:br>
              <a:rPr lang="en-US" sz="2700" b="1" dirty="0"/>
            </a:br>
            <a:r>
              <a:rPr lang="en-US" sz="2700" b="1" dirty="0" err="1"/>
              <a:t>Baze</a:t>
            </a:r>
            <a:r>
              <a:rPr lang="en-US" sz="2700" b="1" dirty="0"/>
              <a:t> University, Abuja, on 6</a:t>
            </a:r>
            <a:r>
              <a:rPr lang="en-US" sz="2700" b="1" baseline="30000" dirty="0"/>
              <a:t>th</a:t>
            </a:r>
            <a:r>
              <a:rPr lang="en-US" sz="2700" b="1" dirty="0"/>
              <a:t> July 2026.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9FDC0-4118-8C48-AE80-B2F646DCA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4139412"/>
            <a:ext cx="9144000" cy="165576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800" b="1" dirty="0"/>
              <a:t>Onyekachi </a:t>
            </a:r>
            <a:r>
              <a:rPr lang="en-US" sz="2800" b="1" dirty="0" err="1"/>
              <a:t>Umah</a:t>
            </a:r>
            <a:r>
              <a:rPr lang="en-US" sz="2800" b="1" dirty="0"/>
              <a:t>, </a:t>
            </a:r>
            <a:r>
              <a:rPr lang="en-US" sz="2800" b="1" dirty="0" err="1"/>
              <a:t>FCIArb</a:t>
            </a:r>
            <a:r>
              <a:rPr lang="en-US" sz="2800" b="1" dirty="0"/>
              <a:t>(UK)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Director, SabiLaw Academy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1F1A7-4AC4-B949-BDFA-9AFB0454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16" y="5091110"/>
            <a:ext cx="3771900" cy="109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97E0DF-6A4B-2F06-8B2C-1942046DE01C}"/>
              </a:ext>
            </a:extLst>
          </p:cNvPr>
          <p:cNvSpPr txBox="1"/>
          <p:nvPr/>
        </p:nvSpPr>
        <p:spPr>
          <a:xfrm>
            <a:off x="5381404" y="6043626"/>
            <a:ext cx="274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www.Academy.SabiLaw.org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www.SabiLaw.org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20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DDA1-F166-6D49-869D-E4BC3937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Relevant Rules (2/2)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1A41-8467-C24A-A7D5-BD1C9FC3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LCIA Arbitration Rules 2014</a:t>
            </a:r>
          </a:p>
          <a:p>
            <a:r>
              <a:rPr lang="en-US" dirty="0">
                <a:solidFill>
                  <a:srgbClr val="FF0000"/>
                </a:solidFill>
              </a:rPr>
              <a:t>The AAA-ICDR Arbitration Rules 2021</a:t>
            </a:r>
          </a:p>
          <a:p>
            <a:r>
              <a:rPr lang="en-US" dirty="0">
                <a:solidFill>
                  <a:srgbClr val="FF0000"/>
                </a:solidFill>
              </a:rPr>
              <a:t>The HKIAC Administered Arbitration Rules</a:t>
            </a:r>
          </a:p>
          <a:p>
            <a:r>
              <a:rPr lang="en-US" dirty="0">
                <a:solidFill>
                  <a:srgbClr val="FF0000"/>
                </a:solidFill>
              </a:rPr>
              <a:t>The Construction Industry Model Arbitration Rules 2011 </a:t>
            </a:r>
          </a:p>
          <a:p>
            <a:r>
              <a:rPr lang="en-US" dirty="0">
                <a:solidFill>
                  <a:srgbClr val="FF0000"/>
                </a:solidFill>
              </a:rPr>
              <a:t>The NAI Arbitration Rules 2015</a:t>
            </a:r>
          </a:p>
          <a:p>
            <a:r>
              <a:rPr lang="en-US" dirty="0">
                <a:solidFill>
                  <a:srgbClr val="FF0000"/>
                </a:solidFill>
              </a:rPr>
              <a:t>The SCC Arbitration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2FCCF-D659-AF29-1038-4C26B9CC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DDA1-F166-6D49-869D-E4BC3937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Conducting/Participating in Arbitration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1A41-8467-C24A-A7D5-BD1C9FC3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Appointments &amp; Constitution of Panel</a:t>
            </a:r>
          </a:p>
          <a:p>
            <a:r>
              <a:rPr lang="en-US" dirty="0">
                <a:solidFill>
                  <a:srgbClr val="FF0000"/>
                </a:solidFill>
              </a:rPr>
              <a:t>Preliminary Hearing (Agreement, Law, Rules, Seat, Venue, Timetable)</a:t>
            </a:r>
          </a:p>
          <a:p>
            <a:r>
              <a:rPr lang="en-US" dirty="0">
                <a:solidFill>
                  <a:srgbClr val="FF0000"/>
                </a:solidFill>
              </a:rPr>
              <a:t>Procedural Orders</a:t>
            </a:r>
          </a:p>
          <a:p>
            <a:r>
              <a:rPr lang="en-US" dirty="0">
                <a:solidFill>
                  <a:srgbClr val="FF0000"/>
                </a:solidFill>
              </a:rPr>
              <a:t>Interim Awards &amp; Bifurcation </a:t>
            </a:r>
          </a:p>
          <a:p>
            <a:r>
              <a:rPr lang="en-US" dirty="0">
                <a:solidFill>
                  <a:srgbClr val="FF0000"/>
                </a:solidFill>
              </a:rPr>
              <a:t>Points of Claim, Points of </a:t>
            </a:r>
            <a:r>
              <a:rPr lang="en-US" dirty="0" err="1">
                <a:solidFill>
                  <a:srgbClr val="FF0000"/>
                </a:solidFill>
              </a:rPr>
              <a:t>Defence</a:t>
            </a:r>
            <a:r>
              <a:rPr lang="en-US" dirty="0">
                <a:solidFill>
                  <a:srgbClr val="FF0000"/>
                </a:solidFill>
              </a:rPr>
              <a:t> and Counterclaim &amp; Replies</a:t>
            </a:r>
          </a:p>
          <a:p>
            <a:r>
              <a:rPr lang="en-US" dirty="0">
                <a:solidFill>
                  <a:srgbClr val="FF0000"/>
                </a:solidFill>
              </a:rPr>
              <a:t>Pre-Hearing Review</a:t>
            </a:r>
          </a:p>
          <a:p>
            <a:r>
              <a:rPr lang="en-US" dirty="0">
                <a:solidFill>
                  <a:srgbClr val="FF0000"/>
                </a:solidFill>
              </a:rPr>
              <a:t>Evidential Hearing </a:t>
            </a:r>
          </a:p>
          <a:p>
            <a:r>
              <a:rPr lang="en-US" dirty="0">
                <a:solidFill>
                  <a:srgbClr val="FF0000"/>
                </a:solidFill>
              </a:rPr>
              <a:t>Post-Hearing Submissions</a:t>
            </a:r>
          </a:p>
          <a:p>
            <a:r>
              <a:rPr lang="en-US" dirty="0">
                <a:solidFill>
                  <a:srgbClr val="FF0000"/>
                </a:solidFill>
              </a:rPr>
              <a:t>Final Award </a:t>
            </a:r>
          </a:p>
          <a:p>
            <a:r>
              <a:rPr lang="en-US" dirty="0">
                <a:solidFill>
                  <a:srgbClr val="FF0000"/>
                </a:solidFill>
              </a:rPr>
              <a:t>Enforcement and Setting Aside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EEECA-A78F-FBE9-755C-B4139B12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DDA1-F166-6D49-869D-E4BC3937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Award Writing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1A41-8467-C24A-A7D5-BD1C9FC3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Agreement to Arbitrate (Art. 5 New York Convention, Art. 35 Model Law)</a:t>
            </a:r>
          </a:p>
          <a:p>
            <a:r>
              <a:rPr lang="en-US" dirty="0">
                <a:solidFill>
                  <a:srgbClr val="FF0000"/>
                </a:solidFill>
              </a:rPr>
              <a:t>The Need for a Dispute</a:t>
            </a:r>
          </a:p>
          <a:p>
            <a:r>
              <a:rPr lang="en-US" dirty="0">
                <a:solidFill>
                  <a:srgbClr val="FF0000"/>
                </a:solidFill>
              </a:rPr>
              <a:t>The Commencement of Arbitration </a:t>
            </a:r>
          </a:p>
          <a:p>
            <a:r>
              <a:rPr lang="en-US" dirty="0">
                <a:solidFill>
                  <a:srgbClr val="FF0000"/>
                </a:solidFill>
              </a:rPr>
              <a:t>The Arbitral Proceedings</a:t>
            </a:r>
          </a:p>
          <a:p>
            <a:r>
              <a:rPr lang="en-US" dirty="0">
                <a:solidFill>
                  <a:srgbClr val="FF0000"/>
                </a:solidFill>
              </a:rPr>
              <a:t>The Decision of the Tribunal </a:t>
            </a:r>
          </a:p>
          <a:p>
            <a:r>
              <a:rPr lang="en-US" dirty="0">
                <a:solidFill>
                  <a:srgbClr val="FF0000"/>
                </a:solidFill>
              </a:rPr>
              <a:t>The Enforcement of Award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A7D0-221B-550F-B0A1-47ECF479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E35D-3169-6342-AFB7-9A87BA29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Awards v Procedural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77EE-DF1C-6448-9D19-D6B60B95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Mere decisions on procedures</a:t>
            </a:r>
          </a:p>
          <a:p>
            <a:r>
              <a:rPr lang="en-US" dirty="0">
                <a:solidFill>
                  <a:srgbClr val="FF0000"/>
                </a:solidFill>
              </a:rPr>
              <a:t>Not subject to annulment </a:t>
            </a:r>
          </a:p>
          <a:p>
            <a:r>
              <a:rPr lang="en-US" dirty="0">
                <a:solidFill>
                  <a:srgbClr val="FF0000"/>
                </a:solidFill>
              </a:rPr>
              <a:t>Not subject to recognition and enforcement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FCCDF-0D4D-A7FC-9B17-765D4CA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2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70A-E8E5-4F45-A606-FEA9270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Requirements of An Enforceable Award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5FF6-E67A-BE43-B696-C196EC9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 </a:t>
            </a:r>
          </a:p>
          <a:p>
            <a:r>
              <a:rPr lang="en-US" dirty="0">
                <a:solidFill>
                  <a:srgbClr val="FF0000"/>
                </a:solidFill>
              </a:rPr>
              <a:t>Conditions for Setting Aside </a:t>
            </a:r>
          </a:p>
          <a:p>
            <a:r>
              <a:rPr lang="en-US" dirty="0">
                <a:solidFill>
                  <a:srgbClr val="FF0000"/>
                </a:solidFill>
              </a:rPr>
              <a:t>Conditions for challenging Recognition and Enforcement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2D728-8F04-ED79-1E79-EA689E6F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9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70A-E8E5-4F45-A606-FEA9270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Enforcement &amp; Setting Aside of Award (1/2)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5FF6-E67A-BE43-B696-C196EC9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SabiLaw’s</a:t>
            </a:r>
            <a:r>
              <a:rPr lang="en-US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Mnemoic</a:t>
            </a:r>
            <a:r>
              <a:rPr lang="en-US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for Grounds for Enforcement &amp; Setting Aside 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CDSPBAP</a:t>
            </a:r>
            <a:r>
              <a:rPr lang="en-US" dirty="0">
                <a:effectLst/>
                <a:latin typeface="Helvetica Neue" panose="02000503000000020004" pitchFamily="2" charset="0"/>
              </a:rPr>
              <a:t> (</a:t>
            </a:r>
            <a:r>
              <a:rPr lang="en-US" b="1" dirty="0">
                <a:effectLst/>
                <a:latin typeface="Helvetica Neue" panose="02000503000000020004" pitchFamily="2" charset="0"/>
              </a:rPr>
              <a:t>C</a:t>
            </a:r>
            <a:r>
              <a:rPr lang="en-US" dirty="0">
                <a:effectLst/>
                <a:latin typeface="Helvetica Neue" panose="02000503000000020004" pitchFamily="2" charset="0"/>
              </a:rPr>
              <a:t>ounsel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D</a:t>
            </a:r>
            <a:r>
              <a:rPr lang="en-US" dirty="0">
                <a:effectLst/>
                <a:latin typeface="Helvetica Neue" panose="02000503000000020004" pitchFamily="2" charset="0"/>
              </a:rPr>
              <a:t>emanded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S</a:t>
            </a:r>
            <a:r>
              <a:rPr lang="en-US" dirty="0">
                <a:effectLst/>
                <a:latin typeface="Helvetica Neue" panose="02000503000000020004" pitchFamily="2" charset="0"/>
              </a:rPr>
              <a:t>ome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ayment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B</a:t>
            </a:r>
            <a:r>
              <a:rPr lang="en-US" dirty="0">
                <a:effectLst/>
                <a:latin typeface="Helvetica Neue" panose="02000503000000020004" pitchFamily="2" charset="0"/>
              </a:rPr>
              <a:t>efore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A</a:t>
            </a:r>
            <a:r>
              <a:rPr lang="en-US" dirty="0">
                <a:effectLst/>
                <a:latin typeface="Helvetica Neue" panose="02000503000000020004" pitchFamily="2" charset="0"/>
              </a:rPr>
              <a:t>ward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ublishing)</a:t>
            </a:r>
          </a:p>
          <a:p>
            <a:r>
              <a:rPr lang="en-US" dirty="0">
                <a:solidFill>
                  <a:srgbClr val="FF0000"/>
                </a:solidFill>
              </a:rPr>
              <a:t>Parties Provable Conditions</a:t>
            </a:r>
          </a:p>
          <a:p>
            <a:r>
              <a:rPr lang="en-US" dirty="0">
                <a:solidFill>
                  <a:srgbClr val="FF0000"/>
                </a:solidFill>
              </a:rPr>
              <a:t>Court-Initiable Conditions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0F1E2-CCC9-CAF1-F89F-F451EC52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5A32F-5F37-22B2-B89F-376828068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234" y="67086"/>
            <a:ext cx="6111823" cy="679091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1E128-AD93-7F53-00C3-BFC7F312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70A-E8E5-4F45-A606-FEA9270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Enforcement &amp; Setting Aside of Award (2/2)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5FF6-E67A-BE43-B696-C196EC9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SabiLaw’s</a:t>
            </a:r>
            <a:r>
              <a:rPr lang="en-US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CDSPBAP (Counsel Demanded Some Payment Before Award Publishing)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C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C</a:t>
            </a:r>
            <a:r>
              <a:rPr lang="en-US" dirty="0">
                <a:effectLst/>
                <a:latin typeface="Helvetica Neue" panose="02000503000000020004" pitchFamily="2" charset="0"/>
              </a:rPr>
              <a:t>apacity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V(1)(a) / Sec 58(2)(a)(</a:t>
            </a:r>
            <a:r>
              <a:rPr lang="en-US" i="1" dirty="0" err="1">
                <a:effectLst/>
                <a:latin typeface="Helvetica Neue" panose="02000503000000020004" pitchFamily="2" charset="0"/>
              </a:rPr>
              <a:t>i</a:t>
            </a:r>
            <a:r>
              <a:rPr lang="en-US" i="1" dirty="0">
                <a:effectLst/>
                <a:latin typeface="Helvetica Neue" panose="02000503000000020004" pitchFamily="2" charset="0"/>
              </a:rPr>
              <a:t>)]</a:t>
            </a:r>
            <a:r>
              <a:rPr lang="en-US" dirty="0">
                <a:effectLst/>
                <a:latin typeface="Helvetica Neue" panose="02000503000000020004" pitchFamily="2" charset="0"/>
              </a:rPr>
              <a:t> = The unmasking and corporate authority hurdle.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D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D</a:t>
            </a:r>
            <a:r>
              <a:rPr lang="en-US" dirty="0">
                <a:effectLst/>
                <a:latin typeface="Helvetica Neue" panose="02000503000000020004" pitchFamily="2" charset="0"/>
              </a:rPr>
              <a:t>ue Process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V(1)(b) / Sec 58(2)(a)(ii)]</a:t>
            </a:r>
            <a:r>
              <a:rPr lang="en-US" dirty="0">
                <a:effectLst/>
                <a:latin typeface="Helvetica Neue" panose="02000503000000020004" pitchFamily="2" charset="0"/>
              </a:rPr>
              <a:t> = The algorithmic block-time notice battle.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S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S</a:t>
            </a:r>
            <a:r>
              <a:rPr lang="en-US" dirty="0">
                <a:effectLst/>
                <a:latin typeface="Helvetica Neue" panose="02000503000000020004" pitchFamily="2" charset="0"/>
              </a:rPr>
              <a:t>cope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V(1)(c) / Sec 58(2)(a)(iii)]</a:t>
            </a:r>
            <a:r>
              <a:rPr lang="en-US" dirty="0">
                <a:effectLst/>
                <a:latin typeface="Helvetica Neue" panose="02000503000000020004" pitchFamily="2" charset="0"/>
              </a:rPr>
              <a:t> = Ensuring the automated reference didn't exceed party consent.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rocedure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V(1)(d) / Sec 58(2)(a)(v)]</a:t>
            </a:r>
            <a:r>
              <a:rPr lang="en-US" dirty="0">
                <a:effectLst/>
                <a:latin typeface="Helvetica Neue" panose="02000503000000020004" pitchFamily="2" charset="0"/>
              </a:rPr>
              <a:t> = Testing token-weighted crowdsourced juror mechanisms.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B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B</a:t>
            </a:r>
            <a:r>
              <a:rPr lang="en-US" dirty="0">
                <a:effectLst/>
                <a:latin typeface="Helvetica Neue" panose="02000503000000020004" pitchFamily="2" charset="0"/>
              </a:rPr>
              <a:t>indingness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V(1)(e) / Sec 58(2)(a)(vi)]</a:t>
            </a:r>
            <a:r>
              <a:rPr lang="en-US" dirty="0">
                <a:effectLst/>
                <a:latin typeface="Helvetica Neue" panose="02000503000000020004" pitchFamily="2" charset="0"/>
              </a:rPr>
              <a:t> = Assessing if a seatless, virtual award has reached operational finality.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A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A</a:t>
            </a:r>
            <a:r>
              <a:rPr lang="en-US" dirty="0">
                <a:effectLst/>
                <a:latin typeface="Helvetica Neue" panose="02000503000000020004" pitchFamily="2" charset="0"/>
              </a:rPr>
              <a:t>rbitrability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V(2)(a) / Sec 58(2)(b)(</a:t>
            </a:r>
            <a:r>
              <a:rPr lang="en-US" i="1" dirty="0" err="1">
                <a:effectLst/>
                <a:latin typeface="Helvetica Neue" panose="02000503000000020004" pitchFamily="2" charset="0"/>
              </a:rPr>
              <a:t>i</a:t>
            </a:r>
            <a:r>
              <a:rPr lang="en-US" i="1" dirty="0">
                <a:effectLst/>
                <a:latin typeface="Helvetica Neue" panose="02000503000000020004" pitchFamily="2" charset="0"/>
              </a:rPr>
              <a:t>)]</a:t>
            </a:r>
            <a:r>
              <a:rPr lang="en-US" dirty="0">
                <a:effectLst/>
                <a:latin typeface="Helvetica Neue" panose="02000503000000020004" pitchFamily="2" charset="0"/>
              </a:rPr>
              <a:t> = Arbitrating cryptocurrency and crypto-assets contrary to the Investment and Securities Act 2025</a:t>
            </a:r>
          </a:p>
          <a:p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 –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ublic Policy </a:t>
            </a:r>
            <a:r>
              <a:rPr lang="en-US" i="1" dirty="0">
                <a:effectLst/>
                <a:latin typeface="Helvetica Neue" panose="02000503000000020004" pitchFamily="2" charset="0"/>
              </a:rPr>
              <a:t>[Art V(2)(b) / Sec 58(2)(b)(ii)]</a:t>
            </a:r>
            <a:r>
              <a:rPr lang="en-US" dirty="0">
                <a:effectLst/>
                <a:latin typeface="Helvetica Neue" panose="02000503000000020004" pitchFamily="2" charset="0"/>
              </a:rPr>
              <a:t> = The conflict with regulated activities conducted unregulated on unregulated digital platforms 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D5E56-4E9C-DE95-A942-7CB01D17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270A-E8E5-4F45-A606-FEA9270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Emerging Issues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5FF6-E67A-BE43-B696-C196EC9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Third-Party Funding </a:t>
            </a:r>
          </a:p>
          <a:p>
            <a:r>
              <a:rPr lang="en-US" dirty="0">
                <a:solidFill>
                  <a:srgbClr val="FF0000"/>
                </a:solidFill>
              </a:rPr>
              <a:t>Blockchain Arbitration </a:t>
            </a:r>
          </a:p>
          <a:p>
            <a:r>
              <a:rPr lang="en-US" dirty="0">
                <a:solidFill>
                  <a:srgbClr val="FF0000"/>
                </a:solidFill>
              </a:rPr>
              <a:t>Artificial Intelligence (AI) Arbitration  </a:t>
            </a:r>
          </a:p>
          <a:p>
            <a:r>
              <a:rPr lang="en-US" dirty="0">
                <a:solidFill>
                  <a:srgbClr val="FF0000"/>
                </a:solidFill>
              </a:rPr>
              <a:t>Online Arbitration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60581-D860-B2EB-4F15-1E24C715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74CA-8E86-F6A8-BCB5-74304887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1EF7-B56C-AFDA-2714-E4728D88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 </a:t>
            </a:r>
          </a:p>
          <a:p>
            <a:r>
              <a:rPr lang="en-US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2DE7B-F8F8-BE96-4F78-B36B8686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63" y="4332288"/>
            <a:ext cx="3225800" cy="105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10C1F-BAE5-0841-2E1B-98E6021D7015}"/>
              </a:ext>
            </a:extLst>
          </p:cNvPr>
          <p:cNvSpPr txBox="1"/>
          <p:nvPr/>
        </p:nvSpPr>
        <p:spPr>
          <a:xfrm>
            <a:off x="4624145" y="5386388"/>
            <a:ext cx="274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www.Academy.SabiLaw.org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www.SabiLaw.org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99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106D-3E4F-0946-95F0-28D6E446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 to International 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58FA-FE6D-5940-8B4B-896D6445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Introduction &amp;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NOT Arbitration?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Arbitration?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International Arbitration?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Legal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Relevant Procedural 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Relevant Procedural Rules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Conducting and Participating in Arbitration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Award Writing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Awards v. Procedural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Requirements of an Enforceable Award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Enforcement &amp; Setting Aside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Emerging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5A4A7-51B8-79A6-4EC8-841071B20B02}"/>
              </a:ext>
            </a:extLst>
          </p:cNvPr>
          <p:cNvSpPr txBox="1"/>
          <p:nvPr/>
        </p:nvSpPr>
        <p:spPr>
          <a:xfrm>
            <a:off x="10629900" y="642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AD684-D259-EEF3-3E8C-F7FC5818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32DE7B-F8F8-BE96-4F78-B36B8686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63" y="4332288"/>
            <a:ext cx="3225800" cy="105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10C1F-BAE5-0841-2E1B-98E6021D7015}"/>
              </a:ext>
            </a:extLst>
          </p:cNvPr>
          <p:cNvSpPr txBox="1"/>
          <p:nvPr/>
        </p:nvSpPr>
        <p:spPr>
          <a:xfrm>
            <a:off x="4624145" y="5386388"/>
            <a:ext cx="274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www.Academy.SabiLaw.org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www.SabiLaw.org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DE34AC-1EA4-A715-B3F0-5DB2BFE55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957" y="0"/>
            <a:ext cx="4590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1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29797-086E-D1C8-5C02-4C363FC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61" y="0"/>
            <a:ext cx="5354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286D3-3C26-8885-3765-9F1F5A1D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2" y="106360"/>
            <a:ext cx="6272212" cy="6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F025-40C0-6945-893D-3D3C75AC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&amp;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FB17-2A42-6F4F-B9F4-F0E9B075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Who are you?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Deliverables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771CA-A031-2E18-EE95-236A85F9D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4C3B-B9A2-9147-B800-163B7A9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NOT Arbitration?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7652-CFD0-E549-BB43-534B9D92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What is ADR?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ADR Contours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Negotiation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Mediation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Conciliation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Expert Determination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Arbitration V. ADR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00037-FAFA-E2E5-FC52-3B688B63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4C3B-B9A2-9147-B800-163B7A9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Arbitration?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7652-CFD0-E549-BB43-534B9D92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Arbitration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AdHoc</a:t>
            </a:r>
            <a:r>
              <a:rPr lang="en-US" dirty="0">
                <a:solidFill>
                  <a:srgbClr val="FF0000"/>
                </a:solidFill>
              </a:rPr>
              <a:t> &amp; Institutional Arbitration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Arbitration Agreement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Parties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Process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Outcome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2E0FF-7D73-3ED9-4C71-D5379E1D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4C3B-B9A2-9147-B800-163B7A9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International Arbitration?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7652-CFD0-E549-BB43-534B9D92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Different Places of Business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Seat of Arbitration outside places of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Performance outside places of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Agreement of Parties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FE398-5FC8-5CF2-62A4-C396C2EA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DFB8-7E5A-2949-8EDA-99D4C2AF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Framework for a Final Award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6EF9E-8F69-F344-B694-50236966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Lex </a:t>
            </a:r>
            <a:r>
              <a:rPr lang="en-US" dirty="0" err="1">
                <a:solidFill>
                  <a:srgbClr val="FF0000"/>
                </a:solidFill>
              </a:rPr>
              <a:t>Arbitri</a:t>
            </a:r>
            <a:r>
              <a:rPr lang="en-US" dirty="0">
                <a:solidFill>
                  <a:srgbClr val="FF0000"/>
                </a:solidFill>
              </a:rPr>
              <a:t>/Procedural Law/Curial Law (guides arbitral proceeding)</a:t>
            </a:r>
          </a:p>
          <a:p>
            <a:r>
              <a:rPr lang="en-US" dirty="0">
                <a:solidFill>
                  <a:srgbClr val="FF0000"/>
                </a:solidFill>
              </a:rPr>
              <a:t>Procedural Rule (guides arbitral proceedings) </a:t>
            </a:r>
          </a:p>
          <a:p>
            <a:r>
              <a:rPr lang="en-US" dirty="0">
                <a:solidFill>
                  <a:srgbClr val="FF0000"/>
                </a:solidFill>
              </a:rPr>
              <a:t>Lex Loci </a:t>
            </a:r>
            <a:r>
              <a:rPr lang="en-US" dirty="0" err="1">
                <a:solidFill>
                  <a:srgbClr val="FF0000"/>
                </a:solidFill>
              </a:rPr>
              <a:t>Arbitri</a:t>
            </a:r>
            <a:r>
              <a:rPr lang="en-US" dirty="0">
                <a:solidFill>
                  <a:srgbClr val="FF0000"/>
                </a:solidFill>
              </a:rPr>
              <a:t>/Applicable Law/Governing Law/Proper Law/Substantive Law (applies to substantive matters in issue, often national laws, international trade law, </a:t>
            </a:r>
            <a:r>
              <a:rPr lang="en-US" dirty="0">
                <a:solidFill>
                  <a:srgbClr val="FF0000"/>
                </a:solidFill>
                <a:effectLst/>
              </a:rPr>
              <a:t>modern law merchant [lex </a:t>
            </a:r>
            <a:r>
              <a:rPr lang="en-US" dirty="0" err="1">
                <a:solidFill>
                  <a:srgbClr val="FF0000"/>
                </a:solidFill>
                <a:effectLst/>
              </a:rPr>
              <a:t>mercatorial</a:t>
            </a:r>
            <a:r>
              <a:rPr lang="en-US" dirty="0">
                <a:solidFill>
                  <a:srgbClr val="FF0000"/>
                </a:solidFill>
                <a:effectLst/>
              </a:rPr>
              <a:t>] and a </a:t>
            </a:r>
            <a:r>
              <a:rPr lang="en-US" dirty="0">
                <a:solidFill>
                  <a:srgbClr val="FF0000"/>
                </a:solidFill>
              </a:rPr>
              <a:t>blend of national and public international law.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  <a:effectLst/>
              </a:rPr>
              <a:t>Ex </a:t>
            </a:r>
            <a:r>
              <a:rPr lang="en-US" dirty="0" err="1">
                <a:solidFill>
                  <a:srgbClr val="FF0000"/>
                </a:solidFill>
                <a:effectLst/>
              </a:rPr>
              <a:t>aequo</a:t>
            </a:r>
            <a:r>
              <a:rPr lang="en-US" dirty="0">
                <a:solidFill>
                  <a:srgbClr val="FF0000"/>
                </a:solidFill>
                <a:effectLst/>
              </a:rPr>
              <a:t> et bono (fair and equitable principle applies to </a:t>
            </a:r>
            <a:r>
              <a:rPr lang="en-US" dirty="0">
                <a:solidFill>
                  <a:srgbClr val="FF0000"/>
                </a:solidFill>
              </a:rPr>
              <a:t>substantive matters, where parties agree)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A0023-4A24-7645-ABED-CCABA6D2E08D}"/>
              </a:ext>
            </a:extLst>
          </p:cNvPr>
          <p:cNvSpPr txBox="1"/>
          <p:nvPr/>
        </p:nvSpPr>
        <p:spPr>
          <a:xfrm>
            <a:off x="1065136" y="5321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1A1D2-F858-1056-6882-44B8DA0D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97D8-CE5B-D644-A2CA-0F2F7064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Relevant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008A6-BBDB-C348-B86C-F7D11B4A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Arbitration and Mediation Act 2023 and its Rules (Municipal)</a:t>
            </a:r>
          </a:p>
          <a:p>
            <a:r>
              <a:rPr lang="en-US" dirty="0">
                <a:solidFill>
                  <a:srgbClr val="FF0000"/>
                </a:solidFill>
              </a:rPr>
              <a:t>The various States Arbitration Laws and their Rules (Municipal)</a:t>
            </a:r>
          </a:p>
          <a:p>
            <a:r>
              <a:rPr lang="en-US" dirty="0">
                <a:solidFill>
                  <a:srgbClr val="FF0000"/>
                </a:solidFill>
              </a:rPr>
              <a:t>Various national laws on arbitration by countries of the world and their rules (International)</a:t>
            </a:r>
          </a:p>
          <a:p>
            <a:r>
              <a:rPr lang="en-US" dirty="0">
                <a:solidFill>
                  <a:srgbClr val="FF0000"/>
                </a:solidFill>
              </a:rPr>
              <a:t>The International Trade Law, and M</a:t>
            </a:r>
            <a:r>
              <a:rPr lang="en-US" dirty="0">
                <a:solidFill>
                  <a:srgbClr val="FF0000"/>
                </a:solidFill>
                <a:effectLst/>
              </a:rPr>
              <a:t>odern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  <a:effectLst/>
              </a:rPr>
              <a:t>aw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  <a:effectLst/>
              </a:rPr>
              <a:t>erchant [Lex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>
                <a:solidFill>
                  <a:srgbClr val="FF0000"/>
                </a:solidFill>
                <a:effectLst/>
              </a:rPr>
              <a:t>ercatorial</a:t>
            </a:r>
            <a:r>
              <a:rPr lang="en-US" dirty="0">
                <a:solidFill>
                  <a:srgbClr val="FF0000"/>
                </a:solidFill>
                <a:effectLst/>
              </a:rPr>
              <a:t>]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Geneva Protocol 1923</a:t>
            </a:r>
          </a:p>
          <a:p>
            <a:r>
              <a:rPr lang="en-US" dirty="0">
                <a:solidFill>
                  <a:srgbClr val="FF0000"/>
                </a:solidFill>
              </a:rPr>
              <a:t>The Geneva Convention 1927 </a:t>
            </a:r>
          </a:p>
          <a:p>
            <a:r>
              <a:rPr lang="en-US" dirty="0">
                <a:solidFill>
                  <a:srgbClr val="FF0000"/>
                </a:solidFill>
              </a:rPr>
              <a:t>The New York Convention 1958 (International)</a:t>
            </a:r>
          </a:p>
          <a:p>
            <a:r>
              <a:rPr lang="en-US" dirty="0">
                <a:solidFill>
                  <a:srgbClr val="FF0000"/>
                </a:solidFill>
              </a:rPr>
              <a:t>The International Center for Settlement of Investment Treaties (ICSID Convention) 1965</a:t>
            </a:r>
          </a:p>
          <a:p>
            <a:r>
              <a:rPr lang="en-US" dirty="0">
                <a:solidFill>
                  <a:srgbClr val="FF0000"/>
                </a:solidFill>
              </a:rPr>
              <a:t>UNCITRAL Model Law </a:t>
            </a:r>
          </a:p>
          <a:p>
            <a:r>
              <a:rPr lang="en-US" dirty="0">
                <a:solidFill>
                  <a:srgbClr val="FF0000"/>
                </a:solidFill>
              </a:rPr>
              <a:t>UNCITRAL Arbitration Rules and other Institutional Rules </a:t>
            </a:r>
          </a:p>
          <a:p>
            <a:r>
              <a:rPr lang="en-US" dirty="0" err="1">
                <a:solidFill>
                  <a:srgbClr val="FF0000"/>
                </a:solidFill>
              </a:rPr>
              <a:t>Adhoc</a:t>
            </a:r>
            <a:r>
              <a:rPr lang="en-US" dirty="0">
                <a:solidFill>
                  <a:srgbClr val="FF0000"/>
                </a:solidFill>
              </a:rPr>
              <a:t> Rules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DFD9-7303-2230-D9C9-8408B0FE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DDA1-F166-6D49-869D-E4BC3937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Relevant Rules (1/2)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1A41-8467-C24A-A7D5-BD1C9FC3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Arbitration and Mediation Act (AM Act) Arbitration Rules 2023</a:t>
            </a:r>
          </a:p>
          <a:p>
            <a:r>
              <a:rPr lang="en-US" dirty="0">
                <a:solidFill>
                  <a:srgbClr val="FF0000"/>
                </a:solidFill>
              </a:rPr>
              <a:t>UNCITRAL Arbitration Rules</a:t>
            </a:r>
          </a:p>
          <a:p>
            <a:r>
              <a:rPr lang="en-US" dirty="0">
                <a:solidFill>
                  <a:srgbClr val="FF0000"/>
                </a:solidFill>
              </a:rPr>
              <a:t>The Regional Center for International Commercial Arbitration Lagos (RCICAL) Arbitration Rules 2019</a:t>
            </a:r>
          </a:p>
          <a:p>
            <a:r>
              <a:rPr lang="en-US" dirty="0">
                <a:solidFill>
                  <a:srgbClr val="FF0000"/>
                </a:solidFill>
              </a:rPr>
              <a:t>The Lagos Arbitration Court (LCA) Arbitration Rules 2018 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CIArb</a:t>
            </a:r>
            <a:r>
              <a:rPr lang="en-US" dirty="0">
                <a:solidFill>
                  <a:srgbClr val="FF0000"/>
                </a:solidFill>
              </a:rPr>
              <a:t> Arbitration Rules 2015</a:t>
            </a:r>
          </a:p>
          <a:p>
            <a:r>
              <a:rPr lang="en-US" dirty="0">
                <a:solidFill>
                  <a:srgbClr val="FF0000"/>
                </a:solidFill>
              </a:rPr>
              <a:t>The ICC Arbitration Rules 2021</a:t>
            </a:r>
          </a:p>
          <a:p>
            <a:r>
              <a:rPr lang="en-US" dirty="0">
                <a:solidFill>
                  <a:srgbClr val="FF0000"/>
                </a:solidFill>
              </a:rPr>
              <a:t>The SIAC Arbitration Rules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FA396-9C7C-E624-A6D2-FBBDB3A8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5803900"/>
            <a:ext cx="322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5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121836</TotalTime>
  <Words>885</Words>
  <Application>Microsoft Macintosh PowerPoint</Application>
  <PresentationFormat>Widescreen</PresentationFormat>
  <Paragraphs>151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Office Theme</vt:lpstr>
      <vt:lpstr>Introduction to International Arbitration A Public Lecture Delivered at the Faculty of Law,  Baze University, Abuja, on 6th July 2026. </vt:lpstr>
      <vt:lpstr>Introduction to International Arbitration</vt:lpstr>
      <vt:lpstr>Introduction &amp; Expectations </vt:lpstr>
      <vt:lpstr>What is NOT Arbitration?</vt:lpstr>
      <vt:lpstr>What is Arbitration?</vt:lpstr>
      <vt:lpstr>What is International Arbitration?</vt:lpstr>
      <vt:lpstr>Legal Framework for a Final Award </vt:lpstr>
      <vt:lpstr>Relevant Laws </vt:lpstr>
      <vt:lpstr>Relevant Rules (1/2)</vt:lpstr>
      <vt:lpstr>Relevant Rules (2/2)</vt:lpstr>
      <vt:lpstr>Conducting/Participating in Arbitration</vt:lpstr>
      <vt:lpstr>Award Writing </vt:lpstr>
      <vt:lpstr>Awards v Procedural Orders</vt:lpstr>
      <vt:lpstr>Requirements of An Enforceable Award </vt:lpstr>
      <vt:lpstr>Enforcement &amp; Setting Aside of Award (1/2) </vt:lpstr>
      <vt:lpstr>PowerPoint Presentation</vt:lpstr>
      <vt:lpstr>Enforcement &amp; Setting Aside of Award (2/2) </vt:lpstr>
      <vt:lpstr>Emerging Issues </vt:lpstr>
      <vt:lpstr>THANK YOU!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Writing </dc:title>
  <dc:creator>ONYEKACHI Umah</dc:creator>
  <cp:lastModifiedBy>ONYEKACHI Umah</cp:lastModifiedBy>
  <cp:revision>93</cp:revision>
  <cp:lastPrinted>2026-07-06T13:49:19Z</cp:lastPrinted>
  <dcterms:created xsi:type="dcterms:W3CDTF">2023-09-13T11:15:26Z</dcterms:created>
  <dcterms:modified xsi:type="dcterms:W3CDTF">2026-07-06T13:56:38Z</dcterms:modified>
</cp:coreProperties>
</file>